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77" r:id="rId22"/>
    <p:sldId id="282" r:id="rId23"/>
    <p:sldId id="279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33A"/>
    <a:srgbClr val="F73711"/>
    <a:srgbClr val="E1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57" autoAdjust="0"/>
  </p:normalViewPr>
  <p:slideViewPr>
    <p:cSldViewPr snapToGrid="0">
      <p:cViewPr varScale="1">
        <p:scale>
          <a:sx n="118" d="100"/>
          <a:sy n="118" d="100"/>
        </p:scale>
        <p:origin x="2395" y="86"/>
      </p:cViewPr>
      <p:guideLst/>
    </p:cSldViewPr>
  </p:slideViewPr>
  <p:outlineViewPr>
    <p:cViewPr>
      <p:scale>
        <a:sx n="33" d="100"/>
        <a:sy n="33" d="100"/>
      </p:scale>
      <p:origin x="0" y="-1630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mila Debnárová" userId="05851c3d-2f85-4487-89b9-72e3f1878f15" providerId="ADAL" clId="{55CC7D65-5B0B-4300-9B79-A9157A69D216}"/>
    <pc:docChg chg="custSel modSld sldOrd">
      <pc:chgData name="Ludmila Debnárová" userId="05851c3d-2f85-4487-89b9-72e3f1878f15" providerId="ADAL" clId="{55CC7D65-5B0B-4300-9B79-A9157A69D216}" dt="2022-04-19T11:20:34.464" v="31"/>
      <pc:docMkLst>
        <pc:docMk/>
      </pc:docMkLst>
      <pc:sldChg chg="ord">
        <pc:chgData name="Ludmila Debnárová" userId="05851c3d-2f85-4487-89b9-72e3f1878f15" providerId="ADAL" clId="{55CC7D65-5B0B-4300-9B79-A9157A69D216}" dt="2022-04-19T11:20:34.464" v="31"/>
        <pc:sldMkLst>
          <pc:docMk/>
          <pc:sldMk cId="1079406961" sldId="277"/>
        </pc:sldMkLst>
      </pc:sldChg>
      <pc:sldChg chg="modSp mod ord modAnim">
        <pc:chgData name="Ludmila Debnárová" userId="05851c3d-2f85-4487-89b9-72e3f1878f15" providerId="ADAL" clId="{55CC7D65-5B0B-4300-9B79-A9157A69D216}" dt="2022-04-19T11:20:26.813" v="29"/>
        <pc:sldMkLst>
          <pc:docMk/>
          <pc:sldMk cId="3957976975" sldId="282"/>
        </pc:sldMkLst>
        <pc:spChg chg="mod">
          <ac:chgData name="Ludmila Debnárová" userId="05851c3d-2f85-4487-89b9-72e3f1878f15" providerId="ADAL" clId="{55CC7D65-5B0B-4300-9B79-A9157A69D216}" dt="2022-04-19T11:18:59.074" v="27" actId="20577"/>
          <ac:spMkLst>
            <pc:docMk/>
            <pc:sldMk cId="3957976975" sldId="282"/>
            <ac:spMk id="4" creationId="{FAE507A4-F26F-47A4-8867-265976C1ED02}"/>
          </ac:spMkLst>
        </pc:spChg>
      </pc:sldChg>
    </pc:docChg>
  </pc:docChgLst>
  <pc:docChgLst>
    <pc:chgData name="Ludmila Debnárová" userId="05851c3d-2f85-4487-89b9-72e3f1878f15" providerId="ADAL" clId="{5C0D2CEE-21A1-4ED7-A3B6-A1957AB1864B}"/>
    <pc:docChg chg="custSel modSld">
      <pc:chgData name="Ludmila Debnárová" userId="05851c3d-2f85-4487-89b9-72e3f1878f15" providerId="ADAL" clId="{5C0D2CEE-21A1-4ED7-A3B6-A1957AB1864B}" dt="2022-03-10T12:25:36.641" v="48" actId="27636"/>
      <pc:docMkLst>
        <pc:docMk/>
      </pc:docMkLst>
      <pc:sldChg chg="modSp mod">
        <pc:chgData name="Ludmila Debnárová" userId="05851c3d-2f85-4487-89b9-72e3f1878f15" providerId="ADAL" clId="{5C0D2CEE-21A1-4ED7-A3B6-A1957AB1864B}" dt="2022-03-01T09:26:23.874" v="0" actId="20577"/>
        <pc:sldMkLst>
          <pc:docMk/>
          <pc:sldMk cId="3740353172" sldId="270"/>
        </pc:sldMkLst>
        <pc:spChg chg="mod">
          <ac:chgData name="Ludmila Debnárová" userId="05851c3d-2f85-4487-89b9-72e3f1878f15" providerId="ADAL" clId="{5C0D2CEE-21A1-4ED7-A3B6-A1957AB1864B}" dt="2022-03-01T09:26:23.874" v="0" actId="20577"/>
          <ac:spMkLst>
            <pc:docMk/>
            <pc:sldMk cId="3740353172" sldId="270"/>
            <ac:spMk id="7" creationId="{CF7A242B-67BA-4B61-95BA-BB10C208FD37}"/>
          </ac:spMkLst>
        </pc:spChg>
      </pc:sldChg>
      <pc:sldChg chg="modSp mod modAnim">
        <pc:chgData name="Ludmila Debnárová" userId="05851c3d-2f85-4487-89b9-72e3f1878f15" providerId="ADAL" clId="{5C0D2CEE-21A1-4ED7-A3B6-A1957AB1864B}" dt="2022-03-10T12:25:36.641" v="48" actId="27636"/>
        <pc:sldMkLst>
          <pc:docMk/>
          <pc:sldMk cId="3957976975" sldId="282"/>
        </pc:sldMkLst>
        <pc:spChg chg="mod">
          <ac:chgData name="Ludmila Debnárová" userId="05851c3d-2f85-4487-89b9-72e3f1878f15" providerId="ADAL" clId="{5C0D2CEE-21A1-4ED7-A3B6-A1957AB1864B}" dt="2022-03-10T12:25:36.641" v="48" actId="27636"/>
          <ac:spMkLst>
            <pc:docMk/>
            <pc:sldMk cId="3957976975" sldId="282"/>
            <ac:spMk id="4" creationId="{FAE507A4-F26F-47A4-8867-265976C1ED02}"/>
          </ac:spMkLst>
        </pc:spChg>
      </pc:sldChg>
    </pc:docChg>
  </pc:docChgLst>
  <pc:docChgLst>
    <pc:chgData name="Tomáš Kriegelstein" userId="f943852caec0017b" providerId="LiveId" clId="{D2E280F0-1EEF-4580-A68E-DA13D603F8C5}"/>
    <pc:docChg chg="modSld">
      <pc:chgData name="Tomáš Kriegelstein" userId="f943852caec0017b" providerId="LiveId" clId="{D2E280F0-1EEF-4580-A68E-DA13D603F8C5}" dt="2023-02-13T22:26:34.803" v="3" actId="1076"/>
      <pc:docMkLst>
        <pc:docMk/>
      </pc:docMkLst>
      <pc:sldChg chg="modSp mod">
        <pc:chgData name="Tomáš Kriegelstein" userId="f943852caec0017b" providerId="LiveId" clId="{D2E280F0-1EEF-4580-A68E-DA13D603F8C5}" dt="2023-02-13T22:26:34.803" v="3" actId="1076"/>
        <pc:sldMkLst>
          <pc:docMk/>
          <pc:sldMk cId="466229345" sldId="273"/>
        </pc:sldMkLst>
        <pc:picChg chg="mod">
          <ac:chgData name="Tomáš Kriegelstein" userId="f943852caec0017b" providerId="LiveId" clId="{D2E280F0-1EEF-4580-A68E-DA13D603F8C5}" dt="2023-02-13T22:26:34.803" v="3" actId="1076"/>
          <ac:picMkLst>
            <pc:docMk/>
            <pc:sldMk cId="466229345" sldId="273"/>
            <ac:picMk id="8" creationId="{90977EF6-BC09-42FE-BDC4-7184F86A308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CAA3845-3E88-4775-A7FC-CE7D71A8D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E8977A-13E7-4EB5-A36A-972E8BE2BF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6469-358A-4557-AD92-EAAB0DF46682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2DE722-DA88-44FB-8D2F-FD7D886D7F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5690EC-D760-41AC-A70D-373A7D6FA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8216-BFC6-4DFD-A64F-314244633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661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BB2FD-CC43-4570-B31C-1820BA0FD9A0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FC9D5-DCD7-4030-8E14-4625362E6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17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CBCE83B-8AC3-4D67-80BA-0C5C4E3B7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4BE0B51-1D24-4C9B-BDBE-F1386E5A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3759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3DA44-CC64-4E24-BAD3-4CB14A66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C4834B-A33D-4C3E-B305-7FB10ACE1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DC9BE7-C8AA-40A5-8F22-A6E80C1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A71B37-0B4E-429C-A73F-A63CEA16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44486-85A6-4FE9-AEE7-8FFC8803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2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00AB32-6C7A-4DB7-BF4B-C7A9A73D9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DCBEB2-9ECD-4FCB-8166-BC694333B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B0D237-88B2-42A4-9FCD-3711E5E2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31124-7F23-4526-A2DB-B0E436A3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CE4932-E8D5-47DC-BB71-95BE458C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12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BEAFE-90EF-41C0-88BC-00A41D2A5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C6073E-9CAA-404B-90D7-C1E955EA5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703CBF-1135-452B-81B6-94AECD98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A0FFDF-15BD-4222-87A2-CC28F7DD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3FB88-39EF-4502-9DC2-DF2F7BDF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55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75C2B-2E87-42A7-9226-D68D7A07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0D213-6D38-4BB1-8630-9964723DD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20101-DFC1-4610-AE68-9FA7E7FD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BB65CA-42AD-418A-902B-9B0C88DC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78C10B-FE66-423A-889C-3090565A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3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015EE-782E-4068-86A0-D2D03C02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CF7A97-987B-4F2E-8E9E-D38326990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A94181-A2AE-4E61-874D-4CED905C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8EB496-6477-4464-AE01-32FFF43D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44696D-0FBE-4CFF-B9F4-D9257086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3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B2470-BF1E-442C-AAA4-91FDD98D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59524-5375-4BC9-AF7E-B0B055E88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8A848E-6B86-484F-BA74-247DBE06A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75B3A5-7549-422F-84A0-D13202A7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01A6A8-AAA7-4D82-9678-AA6944A6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93B2FB-A224-46FA-A4EB-ADA11275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8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88C37-2B61-427B-A7CC-D5AFDCF8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A84FCA-AB72-40E7-BDFF-EF6E99F94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25E0B8-2870-47A9-BA59-2FD17DE92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55C0AB-5114-4A2F-839F-E19E33575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33F0D8-2F8F-432E-BC87-DB8BDA5F6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D4AB26-2D5E-4131-8142-E5BEC29E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56E9C0-9A9A-40B9-A303-FE2CEB27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067EC6-57E3-46A2-AFD6-9F3A7E9D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83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7E6FC-52AA-4EE9-AAE9-831DB8E5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9ABD39-A0EA-488C-B9B4-B71B8F22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7B0767-65B4-491A-B2BF-010FD64B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2AB53C-05D2-4E30-AB92-9093C6BC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91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91EE74-6667-47E6-8383-8025B3F0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369862-DE29-4BC6-A943-AD36A50B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0C6979-AA41-4AB1-8A41-A9B4EA26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622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A0601-5F45-4BA7-AC64-431AC3EB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6B95AD-4529-4644-832D-416853F6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6A51E1-5708-425F-A598-80A6E7DE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D5933C-0757-4303-8A11-B90F1592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664F01-0946-4AA0-B435-EC319993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7DC9C-4782-4609-8196-91FCFA3B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60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CF5E0-3415-4AB7-B1E3-8897F7E5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E310D-A119-4063-B6EC-B711DDE7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C234EC-5408-42FD-97C5-F834384C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E6BAE1-51CC-46FA-9BE4-7502F6C6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2A8F6A-A49B-4952-9E1D-EA8D2C33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21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140E7-ABF5-44BE-AB3D-38585149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1FB38BC-8DA2-4229-B41B-9E457DE92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CF50E1-F090-4432-883A-05E9A1FA0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72D589-24FC-4E18-906D-60A2A2D7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7998E6-9D96-410E-A157-41EE1E58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E79AE6-8AC5-40F8-AB8F-1F74AE62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1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4A771-1EC9-45B8-84B4-007B608F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7EADAD-01D0-4BFC-B78C-2814604ED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225BF7-8B73-4DA7-96BC-AFD599B4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9D50A6-D968-4DAC-AE79-5059B79D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7C5AEF-FB68-40B8-AE0A-2BD66BFD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74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8188DD-2077-4380-9F3A-4D101CF94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E60580-15A5-431C-A3DC-3C07A3FC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EC9340-B413-400E-8AF3-DFFB745D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101C1-23E8-4AAA-AB2B-81C48E1F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086D21-55C7-40D7-8E14-71820AEB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20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E2C4B-D789-40FE-A536-C02FCEA1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C0DC50-8C88-42FC-B557-16F234576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2EB83A-45E9-4421-BC0D-299472E2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9A3CF4-BC8D-4983-98FE-F93A4BD1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4CC0E7-0DB2-4645-AD1B-2D71B7E7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5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580B8-0D04-4611-8AF8-1DD0B730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C8B32-665C-4A98-B507-0CFE509C8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C71FB1-BA63-490E-908A-D28522055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794BFE-7FA8-446F-A859-FC89AA2F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2A2866-6EDF-46D5-B189-A9383C59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0CB54C-B12E-4758-A8F4-E1A602CC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64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257AF-034D-4857-A8F6-47378702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35394E-D174-4C23-B2B5-C8029EEF7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B1385A-4715-4E6D-A51C-8F3B58329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4FCF5E-998D-4C24-9382-128724F00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0B44D1-5839-4EC0-8F9A-23BADBBF4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9AEF2B-642F-467E-96EA-A19DCD0F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1CDD70-42A8-448F-A30A-98EFA5AF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9DA993-1D5F-42D2-9B6F-4F590040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72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9AB2B-0890-4BA4-9B74-C5D2DCE6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75D63D-3DFC-4C9E-A24C-6ECFA7D0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B5E76E-9593-4635-850F-C4FEB21C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4CCD0D-05D2-4DEA-95A9-7A3C25DF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5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088309-03CD-42D3-B35C-8642DE93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D6AD97-130C-43E7-B414-1BE53E4C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36DDA5-3D19-4475-A572-A1D4F9AF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60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21FC4-FBB9-4BF9-9D92-6F48279D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558E84-173E-4B13-BA0D-5A3C51B90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3EE06E-2AB0-4CFC-BD12-BA92EAF2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99BFB9-71FB-4B9A-BB7F-20FD6790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695164-BD63-487A-83CC-29199D7D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CE6FD9-A78D-4605-8E16-A2D6CA27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3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ACA3C-88E6-417D-9AE3-D4FCF71D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1319C74-5645-4F80-9328-3311C6EC3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D46650-ECBB-459C-817F-BBDAADE62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8E16B7-BD0F-4D44-9067-8654573A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6A0342-F6CF-466C-85A0-411B8914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81D7E2-6E6A-4CB2-AD64-B09A5B60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42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včelí plástev, objekt v exteriéru, kupole, vykachlíkované&#10;&#10;Popis byl vytvořen automaticky">
            <a:extLst>
              <a:ext uri="{FF2B5EF4-FFF2-40B4-BE49-F238E27FC236}">
                <a16:creationId xmlns:a16="http://schemas.microsoft.com/office/drawing/2014/main" id="{72AF2D5A-09AA-44C4-92B2-469CA637E9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DB5AED-65CA-4505-B846-9C7EA32F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FE1D1A-7E98-4130-B7CE-21EE0D5C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006DC-4FB7-454E-8FE7-60F6E29C8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F9E0-22F8-4FBC-9F94-21E20F0876B9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3B5CB1-9629-4986-BC54-A91CCC229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AACFD-9D76-4C60-926D-8E5E3C7D7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6579-0C00-4E5F-A4D3-044AE4A1871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403A93-262F-4EE5-B17A-C8C3F803817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96613" y="6232151"/>
            <a:ext cx="3395466" cy="5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6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0FBDFBB-D58A-4F32-9139-583D04ED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CF1AB3-8353-4E60-A2A7-B8AC1EE0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8654ED-7C2B-4087-90CB-6E5798C5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FE2F-7E03-41BB-8B74-15D6525C9771}" type="datetimeFigureOut">
              <a:rPr lang="cs-CZ" smtClean="0"/>
              <a:t>13.02.2023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6899A0-94AA-4B30-94AD-B7EA92A4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1793F4-9207-46FC-9486-486F995B9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A250-9CF9-4D0B-B22C-657B13F15B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24">
            <a:extLst>
              <a:ext uri="{FF2B5EF4-FFF2-40B4-BE49-F238E27FC236}">
                <a16:creationId xmlns:a16="http://schemas.microsoft.com/office/drawing/2014/main" id="{8ABE242F-8990-46D5-9352-4F98C64C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i="1" dirty="0">
                <a:latin typeface="Verdana" panose="020B0604030504040204" pitchFamily="34" charset="0"/>
                <a:ea typeface="Verdana" panose="020B0604030504040204" pitchFamily="34" charset="0"/>
              </a:rPr>
              <a:t>Use </a:t>
            </a:r>
            <a:r>
              <a:rPr lang="cs-CZ" sz="4000" i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4000" i="1" dirty="0">
                <a:latin typeface="Verdana" panose="020B0604030504040204" pitchFamily="34" charset="0"/>
                <a:ea typeface="Verdana" panose="020B0604030504040204" pitchFamily="34" charset="0"/>
              </a:rPr>
              <a:t> natural </a:t>
            </a:r>
            <a:r>
              <a:rPr lang="cs-CZ" sz="40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precursors</a:t>
            </a:r>
            <a:r>
              <a:rPr lang="cs-CZ" sz="4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4000" i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4000" i="1" dirty="0">
                <a:latin typeface="Verdana" panose="020B0604030504040204" pitchFamily="34" charset="0"/>
                <a:ea typeface="Verdana" panose="020B0604030504040204" pitchFamily="34" charset="0"/>
              </a:rPr>
              <a:t> NO </a:t>
            </a:r>
            <a:br>
              <a:rPr lang="cs-CZ" sz="4000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(L  COMPLEX)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 Covid-19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complications</a:t>
            </a:r>
            <a:r>
              <a:rPr lang="cs-CZ" sz="3600" i="1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acute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chronic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600" i="1" dirty="0" err="1">
                <a:latin typeface="Verdana" panose="020B0604030504040204" pitchFamily="34" charset="0"/>
                <a:ea typeface="Verdana" panose="020B0604030504040204" pitchFamily="34" charset="0"/>
              </a:rPr>
              <a:t>wounds</a:t>
            </a:r>
            <a:r>
              <a:rPr lang="cs-CZ" sz="3600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5" name="Obrázek 4" descr="Obsah obrázku interiér, štos&#10;&#10;Popis byl vytvořen automaticky">
            <a:extLst>
              <a:ext uri="{FF2B5EF4-FFF2-40B4-BE49-F238E27FC236}">
                <a16:creationId xmlns:a16="http://schemas.microsoft.com/office/drawing/2014/main" id="{8BB9340E-702A-4143-8505-36012CDC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59" y="2014361"/>
            <a:ext cx="4093482" cy="4093482"/>
          </a:xfrm>
          <a:prstGeom prst="rect">
            <a:avLst/>
          </a:prstGeom>
        </p:spPr>
      </p:pic>
      <p:sp>
        <p:nvSpPr>
          <p:cNvPr id="2" name="Znak plus 1">
            <a:extLst>
              <a:ext uri="{FF2B5EF4-FFF2-40B4-BE49-F238E27FC236}">
                <a16:creationId xmlns:a16="http://schemas.microsoft.com/office/drawing/2014/main" id="{07F13440-0327-4BC4-8C08-489C4015DDBF}"/>
              </a:ext>
            </a:extLst>
          </p:cNvPr>
          <p:cNvSpPr/>
          <p:nvPr/>
        </p:nvSpPr>
        <p:spPr>
          <a:xfrm>
            <a:off x="1637212" y="814546"/>
            <a:ext cx="452846" cy="426720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53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33C27F-E45E-4D9D-93E1-6CADA0D5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517877"/>
            <a:ext cx="5899401" cy="3317965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June 2021 (2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months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COMPLEX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V.A.C. systém –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bandages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every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6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gradual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improvement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begun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eat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mental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state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improved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painkiller‘s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dose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reduced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186331B-BC37-4C46-BF05-76D276D1D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8581"/>
          <a:stretch/>
        </p:blipFill>
        <p:spPr>
          <a:xfrm>
            <a:off x="6739189" y="1517877"/>
            <a:ext cx="4613023" cy="3317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nak plus 7">
            <a:extLst>
              <a:ext uri="{FF2B5EF4-FFF2-40B4-BE49-F238E27FC236}">
                <a16:creationId xmlns:a16="http://schemas.microsoft.com/office/drawing/2014/main" id="{A850161A-EFED-49C3-9F35-A32487A7C3B3}"/>
              </a:ext>
            </a:extLst>
          </p:cNvPr>
          <p:cNvSpPr/>
          <p:nvPr/>
        </p:nvSpPr>
        <p:spPr>
          <a:xfrm>
            <a:off x="4203388" y="1985553"/>
            <a:ext cx="237983" cy="225084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F884A6C-EE7A-450D-A4E5-471B27983061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02E0D9-5AFF-4FE9-A774-DD8DC0D93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5569721" cy="4873625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July 2021 (3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months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COMPLEX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gradually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size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13 x 10 cm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Aqvitox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gel + 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Aqvitox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flowfiber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immobile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decubits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trochanters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hips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 1x1cm,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necrotic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decubits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heels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2x2cm, 3x3cm,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necrotic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rehabilitation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twice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weekly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1F34ACE-2A92-40FD-B41C-BC5ADF81D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12" y="1109662"/>
            <a:ext cx="4744176" cy="3558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FA7B9798-1368-41B9-8B80-BAFBED38DDF7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B4199703-3D45-41F1-88AD-3E5DF1EDFE4A}"/>
              </a:ext>
            </a:extLst>
          </p:cNvPr>
          <p:cNvSpPr/>
          <p:nvPr/>
        </p:nvSpPr>
        <p:spPr>
          <a:xfrm>
            <a:off x="4104915" y="1454330"/>
            <a:ext cx="258079" cy="217715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4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1CB55E-87E2-4D11-ACD5-AD40C12BF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05989"/>
            <a:ext cx="3932237" cy="722811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dirty="0"/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October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B8A5752E-BDD4-4B09-A3E7-216C94B87EAA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7" y="2077019"/>
            <a:ext cx="4544324" cy="3408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Zástupný symbol pro obsah 5">
            <a:extLst>
              <a:ext uri="{FF2B5EF4-FFF2-40B4-BE49-F238E27FC236}">
                <a16:creationId xmlns:a16="http://schemas.microsoft.com/office/drawing/2014/main" id="{81E0C8B5-0115-4B48-B519-379665D46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60" y="426720"/>
            <a:ext cx="4400797" cy="3300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F9DBFC95-6D4A-418D-A69F-872EDEC9D538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532722"/>
            <a:ext cx="2826482" cy="3768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1B3F272-26CF-4866-A597-88B1286C8230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3945F4F-5240-4A97-A8A3-27984C651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1201"/>
            <a:ext cx="3932237" cy="7937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November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</a:p>
        </p:txBody>
      </p:sp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5665C1ED-1E94-4F3A-8E5E-EF08F7696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2" y="2542961"/>
            <a:ext cx="4545706" cy="3409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3079FE4E-13E1-4290-A3F4-8BAFBE427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56" y="707073"/>
            <a:ext cx="2870272" cy="3827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Zástupný symbol pro obsah 5">
            <a:extLst>
              <a:ext uri="{FF2B5EF4-FFF2-40B4-BE49-F238E27FC236}">
                <a16:creationId xmlns:a16="http://schemas.microsoft.com/office/drawing/2014/main" id="{FFCFE423-9088-4403-BA2E-591E03519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77" y="1762863"/>
            <a:ext cx="3014721" cy="401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D34AEBE6-AEA7-46F2-B97A-F7B20B5347A2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3">
            <a:extLst>
              <a:ext uri="{FF2B5EF4-FFF2-40B4-BE49-F238E27FC236}">
                <a16:creationId xmlns:a16="http://schemas.microsoft.com/office/drawing/2014/main" id="{FDA1BAED-8717-45C6-AD92-806E727D2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19" y="457200"/>
            <a:ext cx="4024631" cy="3018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F347C2-FA17-42F7-B5D9-5373999F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384" y="1403811"/>
            <a:ext cx="2877095" cy="754288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January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2022 </a:t>
            </a:r>
          </a:p>
          <a:p>
            <a:pPr marL="0" indent="0"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9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months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026F8D3-64D8-4DF4-BF36-D19BB3508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832773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December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FB579B5C-2DC1-402F-964D-FBE382E2B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" y="2203376"/>
            <a:ext cx="4145935" cy="3109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BE5712FE-C67B-4868-92CB-9C33427AD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11" y="2886463"/>
            <a:ext cx="4095523" cy="3071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210F0D7E-F68E-475A-8E68-8630FDA76479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F7A242B-67BA-4B61-95BA-BB10C208F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6013858" cy="4873625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man,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age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58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Achilles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tendon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injury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anamnesis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DM on PAD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calf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abscess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10th May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incision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excision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Achilles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tendon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size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28 x 6 cm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: V.A.C. systém +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COMPLEX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 x 3 g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D1C755AD-3963-49C9-AC1A-1DCC730E5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r="18805"/>
          <a:stretch/>
        </p:blipFill>
        <p:spPr>
          <a:xfrm>
            <a:off x="7419977" y="995363"/>
            <a:ext cx="3258234" cy="4403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2B94D3C-F328-49F1-94B3-2090BEEEA090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CASE STUDY 2</a:t>
            </a:r>
          </a:p>
        </p:txBody>
      </p:sp>
      <p:sp>
        <p:nvSpPr>
          <p:cNvPr id="10" name="Znak plus 9">
            <a:extLst>
              <a:ext uri="{FF2B5EF4-FFF2-40B4-BE49-F238E27FC236}">
                <a16:creationId xmlns:a16="http://schemas.microsoft.com/office/drawing/2014/main" id="{26242263-677A-4DC0-8F29-296FD6FC466F}"/>
              </a:ext>
            </a:extLst>
          </p:cNvPr>
          <p:cNvSpPr/>
          <p:nvPr/>
        </p:nvSpPr>
        <p:spPr>
          <a:xfrm>
            <a:off x="4052664" y="4145279"/>
            <a:ext cx="258079" cy="217715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3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3DB0BF-659D-47D1-A5FE-1A83064E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834641" cy="124196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September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2021 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photo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Completely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end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september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4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months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COMPLEX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therapy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1600" dirty="0"/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16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390ED98-832E-4A4F-A77E-292C8EF30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49926" cy="1020671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dirty="0"/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3th Jun 2021 </a:t>
            </a:r>
          </a:p>
        </p:txBody>
      </p:sp>
      <p:pic>
        <p:nvPicPr>
          <p:cNvPr id="8" name="Zástupný symbol pro obsah 6">
            <a:extLst>
              <a:ext uri="{FF2B5EF4-FFF2-40B4-BE49-F238E27FC236}">
                <a16:creationId xmlns:a16="http://schemas.microsoft.com/office/drawing/2014/main" id="{30E7EBB9-9A2B-4A93-B9B6-0C82024F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8372"/>
          <a:stretch/>
        </p:blipFill>
        <p:spPr>
          <a:xfrm>
            <a:off x="1434305" y="2072640"/>
            <a:ext cx="2743201" cy="3684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ástupný symbol pro obsah 7">
            <a:extLst>
              <a:ext uri="{FF2B5EF4-FFF2-40B4-BE49-F238E27FC236}">
                <a16:creationId xmlns:a16="http://schemas.microsoft.com/office/drawing/2014/main" id="{87339FA7-590B-42D8-B26B-DEEEA6227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b="9130"/>
          <a:stretch/>
        </p:blipFill>
        <p:spPr>
          <a:xfrm>
            <a:off x="6096000" y="2455816"/>
            <a:ext cx="4357171" cy="3100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B8E8944E-4F5F-4332-91CE-F98561F9CCBF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Znak plus 11">
            <a:extLst>
              <a:ext uri="{FF2B5EF4-FFF2-40B4-BE49-F238E27FC236}">
                <a16:creationId xmlns:a16="http://schemas.microsoft.com/office/drawing/2014/main" id="{66765B02-B0A4-4DDF-AC87-BA16408E02B6}"/>
              </a:ext>
            </a:extLst>
          </p:cNvPr>
          <p:cNvSpPr/>
          <p:nvPr/>
        </p:nvSpPr>
        <p:spPr>
          <a:xfrm>
            <a:off x="7659454" y="1719943"/>
            <a:ext cx="258079" cy="217715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4175EC4-D1DB-4DE7-A360-C9DD40AE9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995363"/>
            <a:ext cx="7396827" cy="4873625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man,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age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65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posttraumatic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chronic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defekt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accident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1970s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calf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bone (fibula)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removed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leg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deformed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opened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9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years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ago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years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treated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healig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clinic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hypertension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DM on PAD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several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times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past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inflammation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(flegmona),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necrectomy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hyperbaric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chambre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cooperated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really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well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selected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case study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April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2021                 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 COMPLEX    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 x 3 g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0FC3672-F1D9-49B7-8B83-4A2948D72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18654"/>
          <a:stretch/>
        </p:blipFill>
        <p:spPr>
          <a:xfrm>
            <a:off x="8236614" y="1109346"/>
            <a:ext cx="3115598" cy="4211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59CB428-4C83-47B0-B943-D1022C2B2952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CASE STUDY 3</a:t>
            </a:r>
          </a:p>
        </p:txBody>
      </p:sp>
      <p:sp>
        <p:nvSpPr>
          <p:cNvPr id="11" name="Znak plus 10">
            <a:extLst>
              <a:ext uri="{FF2B5EF4-FFF2-40B4-BE49-F238E27FC236}">
                <a16:creationId xmlns:a16="http://schemas.microsoft.com/office/drawing/2014/main" id="{9804B7AC-DD97-4D01-ADB4-0D2FC9986F58}"/>
              </a:ext>
            </a:extLst>
          </p:cNvPr>
          <p:cNvSpPr/>
          <p:nvPr/>
        </p:nvSpPr>
        <p:spPr>
          <a:xfrm>
            <a:off x="1393161" y="5463793"/>
            <a:ext cx="303210" cy="239485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2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259284-9553-47E0-8DD2-8E6A4BA6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03" y="1097280"/>
            <a:ext cx="6475581" cy="1022921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Jun 2021 –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4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months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COMPLEX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therapy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completely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939B753-E8DA-4C66-9317-61D36A57F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6"/>
            <a:ext cx="3505789" cy="762998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May 2021</a:t>
            </a:r>
          </a:p>
        </p:txBody>
      </p:sp>
      <p:pic>
        <p:nvPicPr>
          <p:cNvPr id="8" name="Zástupný symbol pro obsah 6">
            <a:extLst>
              <a:ext uri="{FF2B5EF4-FFF2-40B4-BE49-F238E27FC236}">
                <a16:creationId xmlns:a16="http://schemas.microsoft.com/office/drawing/2014/main" id="{90977EF6-BC09-42FE-BDC4-7184F86A3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r="19467"/>
          <a:stretch/>
        </p:blipFill>
        <p:spPr>
          <a:xfrm>
            <a:off x="1351061" y="2374446"/>
            <a:ext cx="2664823" cy="3684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ástupný symbol pro obsah 7">
            <a:extLst>
              <a:ext uri="{FF2B5EF4-FFF2-40B4-BE49-F238E27FC236}">
                <a16:creationId xmlns:a16="http://schemas.microsoft.com/office/drawing/2014/main" id="{BA2E1381-1190-41D3-B497-737A6A01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r="18708"/>
          <a:stretch/>
        </p:blipFill>
        <p:spPr>
          <a:xfrm>
            <a:off x="6923314" y="2267331"/>
            <a:ext cx="2926081" cy="3713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E8317A54-86FB-4B3D-810B-8E3F202B059E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Znak plus 10">
            <a:extLst>
              <a:ext uri="{FF2B5EF4-FFF2-40B4-BE49-F238E27FC236}">
                <a16:creationId xmlns:a16="http://schemas.microsoft.com/office/drawing/2014/main" id="{1E1922E8-2D95-492E-8501-7B89DA08F268}"/>
              </a:ext>
            </a:extLst>
          </p:cNvPr>
          <p:cNvSpPr/>
          <p:nvPr/>
        </p:nvSpPr>
        <p:spPr>
          <a:xfrm>
            <a:off x="9852285" y="1142675"/>
            <a:ext cx="303210" cy="239485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2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EA5D4F-B88B-46C6-9C35-419249C1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44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case study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lasted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approximately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6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months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different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types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wounds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decubits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diabetic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foot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, leg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venous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etiology</a:t>
            </a: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6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patients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completely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healed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8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pacients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significantly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improved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1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died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Covid-19</a:t>
            </a: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1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patient‘s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condition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deteriorated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due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to Covid-19, 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decompensated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DM,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glycemia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above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12 and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didn‘t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cooperate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C96FB7E-D539-4C7F-8534-B97B0417F0FD}"/>
              </a:ext>
            </a:extLst>
          </p:cNvPr>
          <p:cNvSpPr txBox="1">
            <a:spLocks/>
          </p:cNvSpPr>
          <p:nvPr/>
        </p:nvSpPr>
        <p:spPr>
          <a:xfrm>
            <a:off x="838200" y="339634"/>
            <a:ext cx="9490166" cy="6531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CASE STUDY (16 </a:t>
            </a:r>
            <a:r>
              <a:rPr lang="cs-CZ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patients</a:t>
            </a:r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73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874CC-C92D-49FE-87B5-6A0C8E7A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55600"/>
            <a:ext cx="10515600" cy="1560286"/>
          </a:xfrm>
        </p:spPr>
        <p:txBody>
          <a:bodyPr>
            <a:noAutofit/>
          </a:bodyPr>
          <a:lstStyle/>
          <a:p>
            <a:r>
              <a:rPr lang="cs-CZ" sz="3600" b="1" dirty="0" err="1">
                <a:latin typeface="Verdana" panose="020B0604030504040204" pitchFamily="34" charset="0"/>
                <a:ea typeface="Verdana" panose="020B0604030504040204" pitchFamily="34" charset="0"/>
              </a:rPr>
              <a:t>Hospital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</a:rPr>
              <a:t> Sokolov s.r.o. (CZ) </a:t>
            </a:r>
            <a:br>
              <a:rPr lang="cs-CZ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3200" i="1" dirty="0" err="1">
                <a:latin typeface="Verdana" panose="020B0604030504040204" pitchFamily="34" charset="0"/>
                <a:ea typeface="Verdana" panose="020B0604030504040204" pitchFamily="34" charset="0"/>
              </a:rPr>
              <a:t>Surgery</a:t>
            </a:r>
            <a:r>
              <a:rPr lang="cs-CZ" sz="3200" i="1" dirty="0">
                <a:latin typeface="Verdana" panose="020B0604030504040204" pitchFamily="34" charset="0"/>
                <a:ea typeface="Verdana" panose="020B0604030504040204" pitchFamily="34" charset="0"/>
              </a:rPr>
              <a:t> Department</a:t>
            </a:r>
            <a:br>
              <a:rPr lang="cs-CZ" sz="3200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3200" i="1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32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200" i="1" dirty="0" err="1">
                <a:latin typeface="Verdana" panose="020B0604030504040204" pitchFamily="34" charset="0"/>
                <a:ea typeface="Verdana" panose="020B0604030504040204" pitchFamily="34" charset="0"/>
              </a:rPr>
              <a:t>healing</a:t>
            </a:r>
            <a:r>
              <a:rPr lang="cs-CZ" sz="32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200" i="1" dirty="0" err="1">
                <a:latin typeface="Verdana" panose="020B0604030504040204" pitchFamily="34" charset="0"/>
                <a:ea typeface="Verdana" panose="020B0604030504040204" pitchFamily="34" charset="0"/>
              </a:rPr>
              <a:t>clinic</a:t>
            </a:r>
            <a:endParaRPr lang="cs-CZ" sz="32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B04360-FE51-47BD-8E25-52E7E086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15885"/>
            <a:ext cx="5157787" cy="589189"/>
          </a:xfrm>
        </p:spPr>
        <p:txBody>
          <a:bodyPr>
            <a:normAutofit/>
          </a:bodyPr>
          <a:lstStyle/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Therapies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clinic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D6E5FF-A8B8-4EC0-92CB-E23C37EDC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455" y="2740344"/>
            <a:ext cx="5157787" cy="3225165"/>
          </a:xfrm>
        </p:spPr>
        <p:txBody>
          <a:bodyPr>
            <a:normAutofit/>
          </a:bodyPr>
          <a:lstStyle/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diabetic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foot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leg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ulcers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venous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etiology</a:t>
            </a: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ulcers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ischemic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lower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limb  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disease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ulcers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degrees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postoperative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complications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burns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FF260A-BADF-4FA2-93B4-8849E7B01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885"/>
            <a:ext cx="5183188" cy="58919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Patients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selected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7C79C6-DA22-4024-8BD4-2013F2BEA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0344"/>
            <a:ext cx="5183188" cy="3225165"/>
          </a:xfrm>
        </p:spPr>
        <p:txBody>
          <a:bodyPr>
            <a:normAutofit/>
          </a:bodyPr>
          <a:lstStyle/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different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types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polymorbidity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longer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time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past</a:t>
            </a: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COVID-19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complications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 descr="Obsah obrázku text, podepsat&#10;&#10;Popis byl vytvořen automaticky">
            <a:extLst>
              <a:ext uri="{FF2B5EF4-FFF2-40B4-BE49-F238E27FC236}">
                <a16:creationId xmlns:a16="http://schemas.microsoft.com/office/drawing/2014/main" id="{075A4680-9FA8-4476-A65B-F9C497B8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68" y="519927"/>
            <a:ext cx="25717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interiér, štos&#10;&#10;Popis byl vytvořen automaticky">
            <a:extLst>
              <a:ext uri="{FF2B5EF4-FFF2-40B4-BE49-F238E27FC236}">
                <a16:creationId xmlns:a16="http://schemas.microsoft.com/office/drawing/2014/main" id="{00AC2460-797F-4476-B8D8-A2BC183EB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97" y="813347"/>
            <a:ext cx="6574972" cy="5231306"/>
          </a:xfrm>
          <a:prstGeom prst="rect">
            <a:avLst/>
          </a:prstGeom>
        </p:spPr>
      </p:pic>
      <p:sp>
        <p:nvSpPr>
          <p:cNvPr id="5" name="Zástupný text 5">
            <a:extLst>
              <a:ext uri="{FF2B5EF4-FFF2-40B4-BE49-F238E27FC236}">
                <a16:creationId xmlns:a16="http://schemas.microsoft.com/office/drawing/2014/main" id="{3AD771B5-A1B8-4561-809A-7EA5DB494EF2}"/>
              </a:ext>
            </a:extLst>
          </p:cNvPr>
          <p:cNvSpPr txBox="1">
            <a:spLocks/>
          </p:cNvSpPr>
          <p:nvPr/>
        </p:nvSpPr>
        <p:spPr>
          <a:xfrm>
            <a:off x="1663337" y="1827565"/>
            <a:ext cx="4798423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sz="6000" b="1" dirty="0">
                <a:latin typeface="Verdana" panose="020B0604030504040204" pitchFamily="34" charset="0"/>
                <a:ea typeface="Verdana" panose="020B0604030504040204" pitchFamily="34" charset="0"/>
              </a:rPr>
              <a:t>GET 			YOUR 	</a:t>
            </a:r>
            <a:r>
              <a:rPr lang="cs-CZ" sz="6000" b="1" dirty="0">
                <a:solidFill>
                  <a:srgbClr val="AC23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	</a:t>
            </a:r>
            <a:r>
              <a:rPr lang="cs-CZ" sz="6000" b="1" dirty="0">
                <a:latin typeface="Verdana" panose="020B0604030504040204" pitchFamily="34" charset="0"/>
                <a:ea typeface="Verdana" panose="020B0604030504040204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0794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E507A4-F26F-47A4-8867-265976C1E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233496" cy="224463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cs-CZ" sz="6000" dirty="0">
                <a:latin typeface="Verdana" panose="020B0604030504040204" pitchFamily="34" charset="0"/>
                <a:ea typeface="Verdana" panose="020B0604030504040204" pitchFamily="34" charset="0"/>
              </a:rPr>
              <a:t>THANK YOU VERY MUCH </a:t>
            </a:r>
            <a:r>
              <a:rPr lang="cs-CZ" sz="6000">
                <a:latin typeface="Verdana" panose="020B0604030504040204" pitchFamily="34" charset="0"/>
                <a:ea typeface="Verdana" panose="020B0604030504040204" pitchFamily="34" charset="0"/>
              </a:rPr>
              <a:t>FOR YOUR</a:t>
            </a:r>
          </a:p>
          <a:p>
            <a:pPr algn="ctr"/>
            <a:r>
              <a:rPr lang="cs-CZ" sz="6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6000" dirty="0">
                <a:latin typeface="Verdana" panose="020B0604030504040204" pitchFamily="34" charset="0"/>
                <a:ea typeface="Verdana" panose="020B0604030504040204" pitchFamily="34" charset="0"/>
              </a:rPr>
              <a:t>ATTENTION.</a:t>
            </a:r>
          </a:p>
          <a:p>
            <a:pPr algn="ctr"/>
            <a:endParaRPr lang="cs-CZ" sz="6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cs-CZ" sz="6000" dirty="0">
                <a:latin typeface="Verdana" panose="020B0604030504040204" pitchFamily="34" charset="0"/>
                <a:ea typeface="Verdana" panose="020B0604030504040204" pitchFamily="34" charset="0"/>
              </a:rPr>
              <a:t>PharmDr. Ludmila DEBNAROVA</a:t>
            </a:r>
          </a:p>
          <a:p>
            <a:pPr algn="ctr"/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</a:rPr>
              <a:t>ludmila.debnarova@nemocnicesokolov.cz</a:t>
            </a:r>
          </a:p>
        </p:txBody>
      </p:sp>
    </p:spTree>
    <p:extLst>
      <p:ext uri="{BB962C8B-B14F-4D97-AF65-F5344CB8AC3E}">
        <p14:creationId xmlns:p14="http://schemas.microsoft.com/office/powerpoint/2010/main" val="39579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E6BD98-AC67-4187-952D-EA153C51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816300" cy="3811588"/>
          </a:xfrm>
        </p:spPr>
        <p:txBody>
          <a:bodyPr>
            <a:noAutofit/>
          </a:bodyPr>
          <a:lstStyle/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teenager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age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14,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hockey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player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 x per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6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times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week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2012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hockey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injury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Dg.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Cortical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defects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femur and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knee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left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leg (4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bearings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size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3 – 5 cm, 2 x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femoral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bearing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near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knee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2 x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knee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bearing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in front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foot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Unchanged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untill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August 2018.</a:t>
            </a: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June 2018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experiencing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pain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when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walking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July 2018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stoped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walking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MRI – Dg.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Dissecting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osteochondritis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dorsal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surface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medial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condyle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femure,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size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16 x 17 mm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depth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5 mm.</a:t>
            </a: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497F38D-AB56-4144-84F5-1BB0FE461F7E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CASE STUDY 4</a:t>
            </a:r>
          </a:p>
        </p:txBody>
      </p:sp>
    </p:spTree>
    <p:extLst>
      <p:ext uri="{BB962C8B-B14F-4D97-AF65-F5344CB8AC3E}">
        <p14:creationId xmlns:p14="http://schemas.microsoft.com/office/powerpoint/2010/main" val="3139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AE0463-468B-4B7F-B96B-E2EA18C6C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99138"/>
            <a:ext cx="10766058" cy="2522137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20.August 2018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COMPLEX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 x 1,5 g</a:t>
            </a: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months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L+COMPLEX –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pain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only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during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intensive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training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December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2018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finally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pain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free</a:t>
            </a: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14th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January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2019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medical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check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up</a:t>
            </a: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completely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07DC956-50DC-47B8-B910-C40A02327A8D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nak plus 5">
            <a:extLst>
              <a:ext uri="{FF2B5EF4-FFF2-40B4-BE49-F238E27FC236}">
                <a16:creationId xmlns:a16="http://schemas.microsoft.com/office/drawing/2014/main" id="{42A49EEC-7E92-4F3B-8002-8911BD53415E}"/>
              </a:ext>
            </a:extLst>
          </p:cNvPr>
          <p:cNvSpPr/>
          <p:nvPr/>
        </p:nvSpPr>
        <p:spPr>
          <a:xfrm>
            <a:off x="3420000" y="1944000"/>
            <a:ext cx="284915" cy="253721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3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369700-27C2-4DA6-B6A2-193228A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190" y="2302192"/>
            <a:ext cx="5157787" cy="513397"/>
          </a:xfrm>
        </p:spPr>
        <p:txBody>
          <a:bodyPr>
            <a:normAutofit/>
          </a:bodyPr>
          <a:lstStyle/>
          <a:p>
            <a:r>
              <a:rPr lang="cs-CZ" dirty="0"/>
              <a:t>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97460C-71B8-4373-9CFC-02001B67F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34167"/>
            <a:ext cx="5157787" cy="3155496"/>
          </a:xfrm>
        </p:spPr>
        <p:txBody>
          <a:bodyPr>
            <a:normAutofit/>
          </a:bodyPr>
          <a:lstStyle/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modern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procedures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healing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AC233A"/>
              </a:buClr>
              <a:buFont typeface="Verdana" panose="020B060403050404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materials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AC233A"/>
              </a:buClr>
              <a:buFont typeface="Verdana" panose="020B060403050404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machines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system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V.A.C. –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vaccuum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controlled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communication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treatment‘s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understanding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medication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and food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L  COMPLEX</a:t>
            </a:r>
          </a:p>
          <a:p>
            <a:pPr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AC233A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1079C6-6F6D-484F-8331-BEF21F44D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248376"/>
            <a:ext cx="5183188" cy="513397"/>
          </a:xfrm>
        </p:spPr>
        <p:txBody>
          <a:bodyPr>
            <a:normAutofit/>
          </a:bodyPr>
          <a:lstStyle/>
          <a:p>
            <a:r>
              <a:rPr lang="cs-CZ" dirty="0" err="1"/>
              <a:t>Patient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43A2C5-BE87-47EC-AFD7-6C2217A78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3034167"/>
            <a:ext cx="5183188" cy="205821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cooperation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nutrition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and diet</a:t>
            </a: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mental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well-being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0666A96-FB6C-46C4-AC07-019C2D5E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174170"/>
            <a:ext cx="10515600" cy="1884045"/>
          </a:xfrm>
        </p:spPr>
        <p:txBody>
          <a:bodyPr>
            <a:noAutofit/>
          </a:bodyPr>
          <a:lstStyle/>
          <a:p>
            <a:b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Guarantors</a:t>
            </a:r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research</a:t>
            </a:r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</a:rPr>
              <a:t> and development</a:t>
            </a:r>
            <a:b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Head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surgical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team: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Doctor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Consultant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Peter Šebo</a:t>
            </a:r>
            <a:b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Head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nurse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surgical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team: Pavla Velická</a:t>
            </a:r>
            <a:b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Medical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director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Hospital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Sokolov: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Doctor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Consultant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Andrej Farkaš</a:t>
            </a:r>
            <a:b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Hospital‘s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pharmaceutical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Consultant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Doctor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</a:rPr>
              <a:t> Ľudmila Debnárová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b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s-C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Znak plus 7">
            <a:extLst>
              <a:ext uri="{FF2B5EF4-FFF2-40B4-BE49-F238E27FC236}">
                <a16:creationId xmlns:a16="http://schemas.microsoft.com/office/drawing/2014/main" id="{58F0BDC6-82B8-4FE3-9AA8-932EEDC9E7E7}"/>
              </a:ext>
            </a:extLst>
          </p:cNvPr>
          <p:cNvSpPr/>
          <p:nvPr/>
        </p:nvSpPr>
        <p:spPr>
          <a:xfrm>
            <a:off x="1345475" y="5804263"/>
            <a:ext cx="217714" cy="217714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F226B2C-EC29-44FA-9283-758E074E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82697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WHY L  COMPLEX?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1F3471-146E-4015-BFD2-7DD2744C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2251141"/>
            <a:ext cx="8305800" cy="338210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donor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molecules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NO</a:t>
            </a:r>
          </a:p>
          <a:p>
            <a:pPr lvl="1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vazodilatation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microcirculation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catalyst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starter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enzymes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endothelial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cells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prevents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formation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thrombi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donor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amino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acids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granulation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tissue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structure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nak plus 4">
            <a:extLst>
              <a:ext uri="{FF2B5EF4-FFF2-40B4-BE49-F238E27FC236}">
                <a16:creationId xmlns:a16="http://schemas.microsoft.com/office/drawing/2014/main" id="{CD872D6A-8DF3-466A-A1CE-9120A632F1F2}"/>
              </a:ext>
            </a:extLst>
          </p:cNvPr>
          <p:cNvSpPr/>
          <p:nvPr/>
        </p:nvSpPr>
        <p:spPr>
          <a:xfrm>
            <a:off x="2717075" y="814546"/>
            <a:ext cx="452846" cy="426720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FAC89DC-C31C-487C-9EBA-BDFC45874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0220" y="1967467"/>
            <a:ext cx="6201047" cy="22661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46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C8F96-C706-4F62-B869-7C92D460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26720"/>
            <a:ext cx="4690155" cy="560706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CASE STUDY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55B98-65FF-4C92-B761-243B7DF30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5256212" cy="4873625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man,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age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80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4th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March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2021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admission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hospital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COVID-19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ICU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14th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March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worsening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respiration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renal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function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failure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sedation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tracheostomy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positioning, anti-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decubitus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mattress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formation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2nd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degree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size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25x15 cm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Inadine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patch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cover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C64157D-6F58-487E-9559-08F489162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613"/>
          <a:stretch/>
        </p:blipFill>
        <p:spPr>
          <a:xfrm>
            <a:off x="7106195" y="995363"/>
            <a:ext cx="3605348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3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051584-C0CB-4709-A8F8-62B7238C0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576" y="1140823"/>
            <a:ext cx="5338354" cy="4911634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25th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March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patient‘s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improved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he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covid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-negativ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gradually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woken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up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7th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April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transfered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rehabilitation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department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worsening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pressure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decubitus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third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degree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necrosis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base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necrosis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peels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edges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pacient‘s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condition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worsens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increase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CRP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1B424AA-789A-43F9-8216-E3749ED59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8044"/>
          <a:stretch/>
        </p:blipFill>
        <p:spPr>
          <a:xfrm>
            <a:off x="6419575" y="1495697"/>
            <a:ext cx="5045849" cy="3659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4DE274B-C6AD-414C-B527-99BCCCE05E6E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420189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F49C0B-D058-45A5-9EC3-4AA51BAEF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5421675" cy="4881563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20th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April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moved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surgical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department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abscess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purulent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smelly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content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necrectomy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debridement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Aqvitox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rinse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HClO-hypochlorous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acid),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Braunovidon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oitment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24th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April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Flamigel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Aquacel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patch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bandaging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every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6739DC6-08A9-4AB1-8036-226F99CF1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r="18654"/>
          <a:stretch/>
        </p:blipFill>
        <p:spPr>
          <a:xfrm>
            <a:off x="7087777" y="865505"/>
            <a:ext cx="3615058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86B9186-D016-4DC8-9DA9-EA58955FAA83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4D03C-A8BB-4A7A-8A63-A606F3C3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58240"/>
            <a:ext cx="4455023" cy="1036320"/>
          </a:xfrm>
        </p:spPr>
        <p:txBody>
          <a:bodyPr>
            <a:normAutofit lnSpcReduction="10000"/>
          </a:bodyPr>
          <a:lstStyle/>
          <a:p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30th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April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first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use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          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COMPLEX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2x3g (2x6cps)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DE178DF-843F-4F7A-9684-9C3484F8E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8760"/>
          <a:stretch/>
        </p:blipFill>
        <p:spPr>
          <a:xfrm>
            <a:off x="5914120" y="1306286"/>
            <a:ext cx="5438092" cy="3903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 descr="Obsah obrázku interiér, štos&#10;&#10;Popis byl vytvořen automaticky">
            <a:extLst>
              <a:ext uri="{FF2B5EF4-FFF2-40B4-BE49-F238E27FC236}">
                <a16:creationId xmlns:a16="http://schemas.microsoft.com/office/drawing/2014/main" id="{DC0E87B4-1C73-44C2-B0BB-51ECD4CFC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07" y="2612572"/>
            <a:ext cx="3491548" cy="3491548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54C2B81-5744-4F50-BBDB-E3D42B479350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Znak plus 9">
            <a:extLst>
              <a:ext uri="{FF2B5EF4-FFF2-40B4-BE49-F238E27FC236}">
                <a16:creationId xmlns:a16="http://schemas.microsoft.com/office/drawing/2014/main" id="{706D934F-BC4F-49B2-8409-5CE2119E1C54}"/>
              </a:ext>
            </a:extLst>
          </p:cNvPr>
          <p:cNvSpPr/>
          <p:nvPr/>
        </p:nvSpPr>
        <p:spPr>
          <a:xfrm>
            <a:off x="1392530" y="1802674"/>
            <a:ext cx="217714" cy="217714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2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1649DB-D6F3-4DBF-891E-B6C9D7E36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78244"/>
            <a:ext cx="5787435" cy="4638312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woud‘s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size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decreased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rapidly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(14.5.) –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weeks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using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L   COMPLEX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patient‘s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had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dramatically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improved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breaking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point</a:t>
            </a:r>
          </a:p>
          <a:p>
            <a:pPr marL="800100" lvl="1" indent="-342900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wound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had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parcially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C00000"/>
              </a:buClr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BUT</a:t>
            </a:r>
          </a:p>
          <a:p>
            <a:pPr marL="800100" lvl="1" indent="-342900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pacient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confused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mental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health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declined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stoped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eating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Verdana" panose="020B060403050404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He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lost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will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to live.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20th May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patient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discharged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care</a:t>
            </a: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Verdana Pro Black" panose="020B0A04030504040204" pitchFamily="34" charset="0"/>
              <a:buChar char="+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DEB287C-6EE7-4265-BCD8-2F82F9A6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r="18805"/>
          <a:stretch/>
        </p:blipFill>
        <p:spPr>
          <a:xfrm>
            <a:off x="7419977" y="874214"/>
            <a:ext cx="3432225" cy="463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917BF7A6-435D-4E92-8965-32E14E64BD70}"/>
              </a:ext>
            </a:extLst>
          </p:cNvPr>
          <p:cNvSpPr txBox="1">
            <a:spLocks/>
          </p:cNvSpPr>
          <p:nvPr/>
        </p:nvSpPr>
        <p:spPr>
          <a:xfrm>
            <a:off x="839788" y="426720"/>
            <a:ext cx="4690155" cy="560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579065AC-5E1A-4C34-8939-9C2ED647D4A7}"/>
              </a:ext>
            </a:extLst>
          </p:cNvPr>
          <p:cNvSpPr/>
          <p:nvPr/>
        </p:nvSpPr>
        <p:spPr>
          <a:xfrm>
            <a:off x="1431381" y="1776546"/>
            <a:ext cx="226597" cy="243173"/>
          </a:xfrm>
          <a:prstGeom prst="mathPlus">
            <a:avLst/>
          </a:prstGeom>
          <a:solidFill>
            <a:srgbClr val="AC233A"/>
          </a:solidFill>
          <a:ln>
            <a:solidFill>
              <a:srgbClr val="AC2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6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967</Words>
  <Application>Microsoft Office PowerPoint</Application>
  <PresentationFormat>Širokoúhlá obrazovka</PresentationFormat>
  <Paragraphs>153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Verdana Pro Black</vt:lpstr>
      <vt:lpstr>Motiv Office</vt:lpstr>
      <vt:lpstr>Vlastní návrh</vt:lpstr>
      <vt:lpstr>Use of natural precursors of NO  (L  COMPLEX) for the treatment of Covid-19 complications and in acute and chronic wounds.</vt:lpstr>
      <vt:lpstr>Hospital Sokolov s.r.o. (CZ)  Surgery Department Wound healing clinic</vt:lpstr>
      <vt:lpstr>   Guarantors of research and development  Head of surgical team: Doctor Consultant Peter Šebo Head nurse of surgical team: Pavla Velická Medical director of Hospital Sokolov: Doctor Consultant Andrej Farkaš Hospital‘s pharmaceutical Consultant: Doctor Ľudmila Debnárová          </vt:lpstr>
      <vt:lpstr>WHY L  COMPLEX?</vt:lpstr>
      <vt:lpstr>CASE STUDY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Ludmila Debnárová</dc:creator>
  <cp:lastModifiedBy>Tomáš Kriegelstein</cp:lastModifiedBy>
  <cp:revision>15</cp:revision>
  <dcterms:created xsi:type="dcterms:W3CDTF">2022-01-17T13:18:24Z</dcterms:created>
  <dcterms:modified xsi:type="dcterms:W3CDTF">2023-02-13T22:26:43Z</dcterms:modified>
</cp:coreProperties>
</file>